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4" r:id="rId7"/>
    <p:sldId id="31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19" autoAdjust="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2021-04-26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2021-04-26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2021-04-26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2021-04-26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dirty="0"/>
              <a:t>“Artistic” Style Transfer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lnSpcReduction="10000"/>
          </a:bodyPr>
          <a:lstStyle/>
          <a:p>
            <a:pPr algn="l"/>
            <a:r>
              <a:rPr lang="en-US" sz="1800" dirty="0">
                <a:solidFill>
                  <a:srgbClr val="FC05CB"/>
                </a:solidFill>
              </a:rPr>
              <a:t>Austin Hester</a:t>
            </a:r>
            <a:br>
              <a:rPr lang="en-US" sz="1800" dirty="0">
                <a:solidFill>
                  <a:srgbClr val="FC05CB"/>
                </a:solidFill>
              </a:rPr>
            </a:br>
            <a:r>
              <a:rPr lang="en-US" sz="1800" dirty="0">
                <a:solidFill>
                  <a:srgbClr val="FC05CB"/>
                </a:solidFill>
              </a:rPr>
              <a:t>CS 6420 – Image Processing</a:t>
            </a:r>
            <a:br>
              <a:rPr lang="en-US" sz="1800" dirty="0">
                <a:solidFill>
                  <a:srgbClr val="FC05CB"/>
                </a:solidFill>
              </a:rPr>
            </a:br>
            <a:r>
              <a:rPr lang="en-US" sz="1800" dirty="0">
                <a:solidFill>
                  <a:srgbClr val="FC05CB"/>
                </a:solidFill>
              </a:rPr>
              <a:t>Prof. Sanjiv Bhatia</a:t>
            </a:r>
            <a:br>
              <a:rPr lang="en-US" sz="1800" dirty="0">
                <a:solidFill>
                  <a:srgbClr val="FC05CB"/>
                </a:solidFill>
              </a:rPr>
            </a:br>
            <a:r>
              <a:rPr lang="en-US" sz="1800" dirty="0">
                <a:solidFill>
                  <a:srgbClr val="FC05CB"/>
                </a:solidFill>
              </a:rPr>
              <a:t>University of Missouri – St. Louis</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764-15F0-482F-B2CC-9E33810D60BC}"/>
              </a:ext>
            </a:extLst>
          </p:cNvPr>
          <p:cNvSpPr>
            <a:spLocks noGrp="1"/>
          </p:cNvSpPr>
          <p:nvPr>
            <p:ph type="title"/>
          </p:nvPr>
        </p:nvSpPr>
        <p:spPr/>
        <p:txBody>
          <a:bodyPr>
            <a:normAutofit/>
          </a:bodyPr>
          <a:lstStyle/>
          <a:p>
            <a:r>
              <a:rPr lang="en-US" sz="5400" dirty="0"/>
              <a:t>Background</a:t>
            </a:r>
          </a:p>
        </p:txBody>
      </p:sp>
      <p:sp>
        <p:nvSpPr>
          <p:cNvPr id="3" name="Content Placeholder 2">
            <a:extLst>
              <a:ext uri="{FF2B5EF4-FFF2-40B4-BE49-F238E27FC236}">
                <a16:creationId xmlns:a16="http://schemas.microsoft.com/office/drawing/2014/main" id="{088874D3-F036-44F9-838F-5CF42950600A}"/>
              </a:ext>
            </a:extLst>
          </p:cNvPr>
          <p:cNvSpPr>
            <a:spLocks noGrp="1"/>
          </p:cNvSpPr>
          <p:nvPr>
            <p:ph idx="1"/>
          </p:nvPr>
        </p:nvSpPr>
        <p:spPr/>
        <p:txBody>
          <a:bodyPr/>
          <a:lstStyle/>
          <a:p>
            <a:r>
              <a:rPr lang="en-US" dirty="0"/>
              <a:t>Put that image of the dancing skeleton and the actor it is based on.</a:t>
            </a:r>
          </a:p>
        </p:txBody>
      </p:sp>
      <p:sp>
        <p:nvSpPr>
          <p:cNvPr id="4" name="Text Placeholder 3">
            <a:extLst>
              <a:ext uri="{FF2B5EF4-FFF2-40B4-BE49-F238E27FC236}">
                <a16:creationId xmlns:a16="http://schemas.microsoft.com/office/drawing/2014/main" id="{9879E75F-4F38-4AB8-A6F1-BF1D9B24BF89}"/>
              </a:ext>
            </a:extLst>
          </p:cNvPr>
          <p:cNvSpPr>
            <a:spLocks noGrp="1"/>
          </p:cNvSpPr>
          <p:nvPr>
            <p:ph type="body" sz="half" idx="2"/>
          </p:nvPr>
        </p:nvSpPr>
        <p:spPr>
          <a:xfrm>
            <a:off x="913795" y="2673351"/>
            <a:ext cx="3706889" cy="1081785"/>
          </a:xfrm>
        </p:spPr>
        <p:txBody>
          <a:bodyPr>
            <a:normAutofit/>
          </a:bodyPr>
          <a:lstStyle/>
          <a:p>
            <a:r>
              <a:rPr lang="en-US" sz="2400" dirty="0"/>
              <a:t>Cartoons, Rotoscoping, etc.</a:t>
            </a:r>
          </a:p>
        </p:txBody>
      </p:sp>
    </p:spTree>
    <p:extLst>
      <p:ext uri="{BB962C8B-B14F-4D97-AF65-F5344CB8AC3E}">
        <p14:creationId xmlns:p14="http://schemas.microsoft.com/office/powerpoint/2010/main" val="2739459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0FB-CA84-4021-AE01-FEFED6E077A7}"/>
              </a:ext>
            </a:extLst>
          </p:cNvPr>
          <p:cNvSpPr>
            <a:spLocks noGrp="1"/>
          </p:cNvSpPr>
          <p:nvPr>
            <p:ph type="title"/>
          </p:nvPr>
        </p:nvSpPr>
        <p:spPr/>
        <p:txBody>
          <a:bodyPr/>
          <a:lstStyle/>
          <a:p>
            <a:r>
              <a:rPr lang="en-US" dirty="0"/>
              <a:t>Advantages of Rotoscoping</a:t>
            </a:r>
          </a:p>
        </p:txBody>
      </p:sp>
      <p:sp>
        <p:nvSpPr>
          <p:cNvPr id="3" name="Text Placeholder 2">
            <a:extLst>
              <a:ext uri="{FF2B5EF4-FFF2-40B4-BE49-F238E27FC236}">
                <a16:creationId xmlns:a16="http://schemas.microsoft.com/office/drawing/2014/main" id="{B1765853-50F6-4C45-A0CB-AA1F5214A47F}"/>
              </a:ext>
            </a:extLst>
          </p:cNvPr>
          <p:cNvSpPr>
            <a:spLocks noGrp="1"/>
          </p:cNvSpPr>
          <p:nvPr>
            <p:ph type="body" idx="1"/>
          </p:nvPr>
        </p:nvSpPr>
        <p:spPr/>
        <p:txBody>
          <a:bodyPr/>
          <a:lstStyle/>
          <a:p>
            <a:r>
              <a:rPr lang="en-US" dirty="0"/>
              <a:t>Efficiency</a:t>
            </a:r>
          </a:p>
        </p:txBody>
      </p:sp>
      <p:sp>
        <p:nvSpPr>
          <p:cNvPr id="4" name="Content Placeholder 3">
            <a:extLst>
              <a:ext uri="{FF2B5EF4-FFF2-40B4-BE49-F238E27FC236}">
                <a16:creationId xmlns:a16="http://schemas.microsoft.com/office/drawing/2014/main" id="{47D5BB83-9369-4190-B699-7CC2AE35C558}"/>
              </a:ext>
            </a:extLst>
          </p:cNvPr>
          <p:cNvSpPr>
            <a:spLocks noGrp="1"/>
          </p:cNvSpPr>
          <p:nvPr>
            <p:ph sz="half" idx="2"/>
          </p:nvPr>
        </p:nvSpPr>
        <p:spPr/>
        <p:txBody>
          <a:bodyPr/>
          <a:lstStyle/>
          <a:p>
            <a:r>
              <a:rPr lang="en-US" dirty="0"/>
              <a:t>Show how much the process is easier using rotoscoping</a:t>
            </a:r>
          </a:p>
        </p:txBody>
      </p:sp>
      <p:sp>
        <p:nvSpPr>
          <p:cNvPr id="5" name="Text Placeholder 4">
            <a:extLst>
              <a:ext uri="{FF2B5EF4-FFF2-40B4-BE49-F238E27FC236}">
                <a16:creationId xmlns:a16="http://schemas.microsoft.com/office/drawing/2014/main" id="{05CBB0B6-EFAB-439E-9980-5F6CF7073345}"/>
              </a:ext>
            </a:extLst>
          </p:cNvPr>
          <p:cNvSpPr>
            <a:spLocks noGrp="1"/>
          </p:cNvSpPr>
          <p:nvPr>
            <p:ph type="body" sz="quarter" idx="3"/>
          </p:nvPr>
        </p:nvSpPr>
        <p:spPr/>
        <p:txBody>
          <a:bodyPr/>
          <a:lstStyle/>
          <a:p>
            <a:r>
              <a:rPr lang="en-US" dirty="0"/>
              <a:t>Motion Accuracy</a:t>
            </a:r>
          </a:p>
        </p:txBody>
      </p:sp>
      <p:sp>
        <p:nvSpPr>
          <p:cNvPr id="6" name="Content Placeholder 5">
            <a:extLst>
              <a:ext uri="{FF2B5EF4-FFF2-40B4-BE49-F238E27FC236}">
                <a16:creationId xmlns:a16="http://schemas.microsoft.com/office/drawing/2014/main" id="{2A9E831C-3E81-4931-8D7C-1FEC6C38D5A8}"/>
              </a:ext>
            </a:extLst>
          </p:cNvPr>
          <p:cNvSpPr>
            <a:spLocks noGrp="1"/>
          </p:cNvSpPr>
          <p:nvPr>
            <p:ph sz="quarter" idx="4"/>
          </p:nvPr>
        </p:nvSpPr>
        <p:spPr/>
        <p:txBody>
          <a:bodyPr/>
          <a:lstStyle/>
          <a:p>
            <a:r>
              <a:rPr lang="en-US" dirty="0"/>
              <a:t>Show image of hand-animated vs. rotoscoped.</a:t>
            </a:r>
          </a:p>
        </p:txBody>
      </p:sp>
    </p:spTree>
    <p:extLst>
      <p:ext uri="{BB962C8B-B14F-4D97-AF65-F5344CB8AC3E}">
        <p14:creationId xmlns:p14="http://schemas.microsoft.com/office/powerpoint/2010/main" val="90369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Rotoscoping 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{AA0D5412-3EDA-452A-8076-4AFD27ECC143}tf00934815_win32</Template>
  <TotalTime>38</TotalTime>
  <Words>106</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Goudy Old Style</vt:lpstr>
      <vt:lpstr>Wingdings 2</vt:lpstr>
      <vt:lpstr>SlateVTI</vt:lpstr>
      <vt:lpstr>“Artistic” Style Transfer</vt:lpstr>
      <vt:lpstr>Background</vt:lpstr>
      <vt:lpstr>Advantages of Rotoscoping</vt:lpstr>
      <vt:lpstr>Rotoscoping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Austin Hester</dc:creator>
  <cp:lastModifiedBy>Austin Hester</cp:lastModifiedBy>
  <cp:revision>3</cp:revision>
  <dcterms:created xsi:type="dcterms:W3CDTF">2021-04-26T16:12:32Z</dcterms:created>
  <dcterms:modified xsi:type="dcterms:W3CDTF">2021-04-26T16:56:38Z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